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765" r:id="rId2"/>
    <p:sldId id="922" r:id="rId3"/>
    <p:sldId id="940" r:id="rId4"/>
    <p:sldId id="942" r:id="rId5"/>
    <p:sldId id="941" r:id="rId6"/>
    <p:sldId id="943" r:id="rId7"/>
    <p:sldId id="939" r:id="rId8"/>
    <p:sldId id="944" r:id="rId9"/>
    <p:sldId id="926" r:id="rId10"/>
    <p:sldId id="945" r:id="rId11"/>
    <p:sldId id="931" r:id="rId12"/>
    <p:sldId id="836" r:id="rId1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2FAC"/>
    <a:srgbClr val="DCEFF0"/>
    <a:srgbClr val="BB1515"/>
    <a:srgbClr val="EDFCFD"/>
    <a:srgbClr val="0099FF"/>
    <a:srgbClr val="BBE0E3"/>
    <a:srgbClr val="EDEFE5"/>
    <a:srgbClr val="FFEAD5"/>
    <a:srgbClr val="FFF9F3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5101" autoAdjust="0"/>
  </p:normalViewPr>
  <p:slideViewPr>
    <p:cSldViewPr>
      <p:cViewPr varScale="1">
        <p:scale>
          <a:sx n="74" d="100"/>
          <a:sy n="74" d="100"/>
        </p:scale>
        <p:origin x="1206" y="5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04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208C3-9BDD-4A81-AB84-A9424F6449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760DC-E597-4D1D-96E3-2143CDDD3EE5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1400" b="1" i="1" dirty="0">
              <a:solidFill>
                <a:srgbClr val="DCEFF0"/>
              </a:solidFill>
            </a:rPr>
            <a:t>Осуществление производственного контроля на низком уровне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698660DA-088C-43DF-85F6-0D477C077448}" type="parTrans" cxnId="{5288DB69-B64F-46FD-B20F-66BF94A3650F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50ACA8DA-B49F-4CD0-9A64-EEDB6C3C80CB}" type="sibTrans" cxnId="{5288DB69-B64F-46FD-B20F-66BF94A3650F}">
      <dgm:prSet/>
      <dgm:spPr>
        <a:solidFill>
          <a:srgbClr val="FFC000"/>
        </a:solidFill>
        <a:ln>
          <a:solidFill>
            <a:srgbClr val="C00000"/>
          </a:solidFill>
        </a:ln>
      </dgm:spPr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345B0D5-7F46-4848-A8B4-E35F0328208E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1" i="1" dirty="0">
              <a:solidFill>
                <a:srgbClr val="DCEFF0"/>
              </a:solidFill>
            </a:rPr>
            <a:t>Эксплуатация неисправного подъемного сооружения</a:t>
          </a:r>
        </a:p>
      </dgm:t>
    </dgm:pt>
    <dgm:pt modelId="{746A0478-CE47-4D43-AB08-B8712BFCF41C}" type="parTrans" cxnId="{9A237649-EE5E-48C3-9D4D-786B663D5135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C1293252-12DF-4429-A557-DF3843AEA517}" type="sibTrans" cxnId="{9A237649-EE5E-48C3-9D4D-786B663D5135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EAC23D7D-6519-46E9-956C-35E5198893A9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300" b="1" i="1" dirty="0">
              <a:solidFill>
                <a:srgbClr val="DCEFF0"/>
              </a:solidFill>
            </a:rPr>
            <a:t>Отсутствие контроля со стороны специалистов, ответственных за безопасное производство работ, за соблюдением работниками производственных инструкций</a:t>
          </a:r>
        </a:p>
      </dgm:t>
    </dgm:pt>
    <dgm:pt modelId="{C6FD20CA-F505-4643-AC59-55A7C9D26FD1}" type="parTrans" cxnId="{22B3F633-B264-43EF-B672-738BFACD9119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7781EEB8-3188-48F3-B582-C418C9B64308}" type="sibTrans" cxnId="{22B3F633-B264-43EF-B672-738BFACD9119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C383225A-530E-4B9C-9E11-2D90AF56A72A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Неудовлетворительная организация проведения осмотров, технического обслуживания, плановых и текущих ремонтов подъемных сооружений</a:t>
          </a:r>
        </a:p>
      </dgm:t>
    </dgm:pt>
    <dgm:pt modelId="{E72476ED-C66F-49A9-AA03-2B1402935EDC}" type="sibTrans" cxnId="{2C74E31D-D646-46CD-9C47-D7BDFAA98C67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80A1CEF-1D70-4ADE-8BB7-AD68B3F0C0B1}" type="parTrans" cxnId="{2C74E31D-D646-46CD-9C47-D7BDFAA98C67}">
      <dgm:prSet/>
      <dgm:spPr/>
      <dgm:t>
        <a:bodyPr/>
        <a:lstStyle/>
        <a:p>
          <a:endParaRPr lang="ru-RU" sz="1400" b="1" i="0">
            <a:latin typeface="Segoe UI Light" panose="020B0502040204020203" pitchFamily="34" charset="0"/>
          </a:endParaRPr>
        </a:p>
      </dgm:t>
    </dgm:pt>
    <dgm:pt modelId="{0144DA75-E0CC-4F93-9906-02F52697650A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 обеспечение со стороны работодателей безопасных условий труда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F0F515AE-CFA1-41C4-958A-FE697EB7E65D}" type="parTrans" cxnId="{1001762A-5859-4B51-AE08-B5D6084AE217}">
      <dgm:prSet/>
      <dgm:spPr/>
      <dgm:t>
        <a:bodyPr/>
        <a:lstStyle/>
        <a:p>
          <a:endParaRPr lang="ru-RU"/>
        </a:p>
      </dgm:t>
    </dgm:pt>
    <dgm:pt modelId="{6E78B670-4515-4705-8BD7-EC25F9878FFC}" type="sibTrans" cxnId="{1001762A-5859-4B51-AE08-B5D6084AE217}">
      <dgm:prSet/>
      <dgm:spPr/>
      <dgm:t>
        <a:bodyPr/>
        <a:lstStyle/>
        <a:p>
          <a:endParaRPr lang="ru-RU"/>
        </a:p>
      </dgm:t>
    </dgm:pt>
    <dgm:pt modelId="{FF467BBF-A807-451D-BD7F-2CA5958CC766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Несоблюдение пострадавшими требований охраны труда и промышленной безопасности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42C4C18F-AB43-4087-B213-6C8C949443A4}" type="parTrans" cxnId="{8E6D1110-44CF-40DB-A6E2-61CAD5347EA0}">
      <dgm:prSet/>
      <dgm:spPr/>
      <dgm:t>
        <a:bodyPr/>
        <a:lstStyle/>
        <a:p>
          <a:endParaRPr lang="ru-RU"/>
        </a:p>
      </dgm:t>
    </dgm:pt>
    <dgm:pt modelId="{DBE555A3-AD2D-4F9E-8910-02CF650F89FE}" type="sibTrans" cxnId="{8E6D1110-44CF-40DB-A6E2-61CAD5347EA0}">
      <dgm:prSet/>
      <dgm:spPr/>
      <dgm:t>
        <a:bodyPr/>
        <a:lstStyle/>
        <a:p>
          <a:endParaRPr lang="ru-RU"/>
        </a:p>
      </dgm:t>
    </dgm:pt>
    <dgm:pt modelId="{9609C985-3E44-4F65-906C-604AE64A6518}">
      <dgm:prSet custT="1"/>
      <dgm:spPr>
        <a:solidFill>
          <a:srgbClr val="082FAC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1400" b="1" i="1" dirty="0">
              <a:solidFill>
                <a:srgbClr val="DCEFF0"/>
              </a:solidFill>
            </a:rPr>
            <a:t>Не соблюдение трудовой и производственной дисциплины, низкая квалификация рабочих</a:t>
          </a:r>
          <a:endParaRPr lang="ru-RU" sz="1400" b="1" i="1" dirty="0">
            <a:solidFill>
              <a:srgbClr val="DCEFF0"/>
            </a:solidFill>
            <a:latin typeface="Segoe UI Light" panose="020B0502040204020203" pitchFamily="34" charset="0"/>
          </a:endParaRPr>
        </a:p>
      </dgm:t>
    </dgm:pt>
    <dgm:pt modelId="{569C5A76-843E-47C5-8300-3D3B2B47FF33}" type="parTrans" cxnId="{E1E68230-4D48-4962-8242-A1B10F7D95F4}">
      <dgm:prSet/>
      <dgm:spPr/>
      <dgm:t>
        <a:bodyPr/>
        <a:lstStyle/>
        <a:p>
          <a:endParaRPr lang="ru-RU"/>
        </a:p>
      </dgm:t>
    </dgm:pt>
    <dgm:pt modelId="{7E43FFE2-EE4A-4578-BF66-549EB284E204}" type="sibTrans" cxnId="{E1E68230-4D48-4962-8242-A1B10F7D95F4}">
      <dgm:prSet/>
      <dgm:spPr/>
      <dgm:t>
        <a:bodyPr/>
        <a:lstStyle/>
        <a:p>
          <a:endParaRPr lang="ru-RU"/>
        </a:p>
      </dgm:t>
    </dgm:pt>
    <dgm:pt modelId="{A98B51E3-538D-4998-B018-C63975D9B806}" type="pres">
      <dgm:prSet presAssocID="{E3B208C3-9BDD-4A81-AB84-A9424F6449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0C6C3B-EC60-46C1-839E-E3EDB43CDE40}" type="pres">
      <dgm:prSet presAssocID="{E3B208C3-9BDD-4A81-AB84-A9424F6449BE}" presName="Name1" presStyleCnt="0"/>
      <dgm:spPr/>
    </dgm:pt>
    <dgm:pt modelId="{F919EC73-54E2-434F-9494-AC63C9B3CF17}" type="pres">
      <dgm:prSet presAssocID="{E3B208C3-9BDD-4A81-AB84-A9424F6449BE}" presName="cycle" presStyleCnt="0"/>
      <dgm:spPr/>
    </dgm:pt>
    <dgm:pt modelId="{959A10DE-1CA2-41DA-934C-47D7B1A26DBF}" type="pres">
      <dgm:prSet presAssocID="{E3B208C3-9BDD-4A81-AB84-A9424F6449BE}" presName="srcNode" presStyleLbl="node1" presStyleIdx="0" presStyleCnt="7"/>
      <dgm:spPr/>
    </dgm:pt>
    <dgm:pt modelId="{6B907670-D815-4403-AEFB-ED55A473D09F}" type="pres">
      <dgm:prSet presAssocID="{E3B208C3-9BDD-4A81-AB84-A9424F6449BE}" presName="conn" presStyleLbl="parChTrans1D2" presStyleIdx="0" presStyleCnt="1"/>
      <dgm:spPr/>
      <dgm:t>
        <a:bodyPr/>
        <a:lstStyle/>
        <a:p>
          <a:endParaRPr lang="ru-RU"/>
        </a:p>
      </dgm:t>
    </dgm:pt>
    <dgm:pt modelId="{357457A7-42DA-4651-A8CA-9152D9E66425}" type="pres">
      <dgm:prSet presAssocID="{E3B208C3-9BDD-4A81-AB84-A9424F6449BE}" presName="extraNode" presStyleLbl="node1" presStyleIdx="0" presStyleCnt="7"/>
      <dgm:spPr/>
    </dgm:pt>
    <dgm:pt modelId="{0B535338-1066-4527-9D93-90F4E8DD3E2F}" type="pres">
      <dgm:prSet presAssocID="{E3B208C3-9BDD-4A81-AB84-A9424F6449BE}" presName="dstNode" presStyleLbl="node1" presStyleIdx="0" presStyleCnt="7"/>
      <dgm:spPr/>
    </dgm:pt>
    <dgm:pt modelId="{FA0DAECD-585D-49A0-B75D-AB9546518343}" type="pres">
      <dgm:prSet presAssocID="{FB8760DC-E597-4D1D-96E3-2143CDDD3EE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EB74F-F1D7-4D0D-B481-233B2C8D7342}" type="pres">
      <dgm:prSet presAssocID="{FB8760DC-E597-4D1D-96E3-2143CDDD3EE5}" presName="accent_1" presStyleCnt="0"/>
      <dgm:spPr/>
    </dgm:pt>
    <dgm:pt modelId="{C69D2F2D-BDE6-428F-8095-C7522076F661}" type="pres">
      <dgm:prSet presAssocID="{FB8760DC-E597-4D1D-96E3-2143CDDD3EE5}" presName="accentRepeatNode" presStyleLbl="solidFgAcc1" presStyleIdx="0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B0FD5B2E-F83E-4FFC-AE25-C078A34DB482}" type="pres">
      <dgm:prSet presAssocID="{C383225A-530E-4B9C-9E11-2D90AF56A72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2562-E769-40F0-B548-381D47217E0F}" type="pres">
      <dgm:prSet presAssocID="{C383225A-530E-4B9C-9E11-2D90AF56A72A}" presName="accent_2" presStyleCnt="0"/>
      <dgm:spPr/>
    </dgm:pt>
    <dgm:pt modelId="{530BC85D-DA91-40BE-8275-636A18D53BA6}" type="pres">
      <dgm:prSet presAssocID="{C383225A-530E-4B9C-9E11-2D90AF56A72A}" presName="accentRepeatNode" presStyleLbl="solidFgAcc1" presStyleIdx="1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AF3509C3-0A78-418D-B31E-18129FBCBCC2}" type="pres">
      <dgm:prSet presAssocID="{0345B0D5-7F46-4848-A8B4-E35F0328208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9FFE3-E0E1-453A-932E-94C99E52F89F}" type="pres">
      <dgm:prSet presAssocID="{0345B0D5-7F46-4848-A8B4-E35F0328208E}" presName="accent_3" presStyleCnt="0"/>
      <dgm:spPr/>
    </dgm:pt>
    <dgm:pt modelId="{4D2F1971-6A40-43FC-AC66-91CB3E0CBE01}" type="pres">
      <dgm:prSet presAssocID="{0345B0D5-7F46-4848-A8B4-E35F0328208E}" presName="accentRepeatNode" presStyleLbl="solidFgAcc1" presStyleIdx="2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B48B8FEB-0E2B-4425-9E28-A0AD3E57CD71}" type="pres">
      <dgm:prSet presAssocID="{EAC23D7D-6519-46E9-956C-35E5198893A9}" presName="text_4" presStyleLbl="node1" presStyleIdx="3" presStyleCnt="7" custScaleY="110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50CB4-F144-4671-AD0B-598E2ED95332}" type="pres">
      <dgm:prSet presAssocID="{EAC23D7D-6519-46E9-956C-35E5198893A9}" presName="accent_4" presStyleCnt="0"/>
      <dgm:spPr/>
    </dgm:pt>
    <dgm:pt modelId="{F00470F1-EAD7-4C11-A761-E60BE2A9F1DD}" type="pres">
      <dgm:prSet presAssocID="{EAC23D7D-6519-46E9-956C-35E5198893A9}" presName="accentRepeatNode" presStyleLbl="solidFgAcc1" presStyleIdx="3" presStyleCnt="7"/>
      <dgm:spPr>
        <a:solidFill>
          <a:srgbClr val="082FAC"/>
        </a:solidFill>
        <a:ln w="28575">
          <a:solidFill>
            <a:srgbClr val="C00000"/>
          </a:solidFill>
        </a:ln>
      </dgm:spPr>
    </dgm:pt>
    <dgm:pt modelId="{93FA1D2B-D834-4738-A25E-641BC2FC3728}" type="pres">
      <dgm:prSet presAssocID="{FF467BBF-A807-451D-BD7F-2CA5958CC76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6A904-CDEE-49A4-BDA9-A775C5171C93}" type="pres">
      <dgm:prSet presAssocID="{FF467BBF-A807-451D-BD7F-2CA5958CC766}" presName="accent_5" presStyleCnt="0"/>
      <dgm:spPr/>
    </dgm:pt>
    <dgm:pt modelId="{E94B60E3-F06B-4EFE-AACB-4BD3FFE93BFE}" type="pres">
      <dgm:prSet presAssocID="{FF467BBF-A807-451D-BD7F-2CA5958CC766}" presName="accentRepeatNode" presStyleLbl="solidFgAcc1" presStyleIdx="4" presStyleCnt="7"/>
      <dgm:spPr>
        <a:solidFill>
          <a:srgbClr val="082FAC"/>
        </a:solidFill>
        <a:ln>
          <a:solidFill>
            <a:srgbClr val="C00000"/>
          </a:solidFill>
        </a:ln>
      </dgm:spPr>
    </dgm:pt>
    <dgm:pt modelId="{51845AD4-CB6F-42FB-8A53-A7EAA913FF47}" type="pres">
      <dgm:prSet presAssocID="{0144DA75-E0CC-4F93-9906-02F52697650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08768-E4B0-4534-8421-48A67783D0E5}" type="pres">
      <dgm:prSet presAssocID="{0144DA75-E0CC-4F93-9906-02F52697650A}" presName="accent_6" presStyleCnt="0"/>
      <dgm:spPr/>
    </dgm:pt>
    <dgm:pt modelId="{E6B40F67-E552-4CA8-B4CE-71568CF3D05E}" type="pres">
      <dgm:prSet presAssocID="{0144DA75-E0CC-4F93-9906-02F52697650A}" presName="accentRepeatNode" presStyleLbl="solidFgAcc1" presStyleIdx="5" presStyleCnt="7"/>
      <dgm:spPr>
        <a:solidFill>
          <a:srgbClr val="082FAC"/>
        </a:solidFill>
        <a:ln>
          <a:solidFill>
            <a:srgbClr val="C00000"/>
          </a:solidFill>
        </a:ln>
      </dgm:spPr>
    </dgm:pt>
    <dgm:pt modelId="{34493BAF-7C20-4313-A66B-DDBE19BC92B4}" type="pres">
      <dgm:prSet presAssocID="{9609C985-3E44-4F65-906C-604AE64A651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39390-CC4B-4F99-ADC2-06A12549D1FD}" type="pres">
      <dgm:prSet presAssocID="{9609C985-3E44-4F65-906C-604AE64A6518}" presName="accent_7" presStyleCnt="0"/>
      <dgm:spPr/>
    </dgm:pt>
    <dgm:pt modelId="{0ECDD34E-CA37-4132-9F22-810072B09C14}" type="pres">
      <dgm:prSet presAssocID="{9609C985-3E44-4F65-906C-604AE64A6518}" presName="accentRepeatNode" presStyleLbl="solidFgAcc1" presStyleIdx="6" presStyleCnt="7"/>
      <dgm:spPr>
        <a:solidFill>
          <a:srgbClr val="082FAC"/>
        </a:solidFill>
        <a:ln>
          <a:solidFill>
            <a:srgbClr val="C00000"/>
          </a:solidFill>
        </a:ln>
      </dgm:spPr>
    </dgm:pt>
  </dgm:ptLst>
  <dgm:cxnLst>
    <dgm:cxn modelId="{22B3F633-B264-43EF-B672-738BFACD9119}" srcId="{E3B208C3-9BDD-4A81-AB84-A9424F6449BE}" destId="{EAC23D7D-6519-46E9-956C-35E5198893A9}" srcOrd="3" destOrd="0" parTransId="{C6FD20CA-F505-4643-AC59-55A7C9D26FD1}" sibTransId="{7781EEB8-3188-48F3-B582-C418C9B64308}"/>
    <dgm:cxn modelId="{A4455D83-1374-42FD-B706-C42DF91EE93E}" type="presOf" srcId="{0144DA75-E0CC-4F93-9906-02F52697650A}" destId="{51845AD4-CB6F-42FB-8A53-A7EAA913FF47}" srcOrd="0" destOrd="0" presId="urn:microsoft.com/office/officeart/2008/layout/VerticalCurvedList"/>
    <dgm:cxn modelId="{8E6D1110-44CF-40DB-A6E2-61CAD5347EA0}" srcId="{E3B208C3-9BDD-4A81-AB84-A9424F6449BE}" destId="{FF467BBF-A807-451D-BD7F-2CA5958CC766}" srcOrd="4" destOrd="0" parTransId="{42C4C18F-AB43-4087-B213-6C8C949443A4}" sibTransId="{DBE555A3-AD2D-4F9E-8910-02CF650F89FE}"/>
    <dgm:cxn modelId="{1001762A-5859-4B51-AE08-B5D6084AE217}" srcId="{E3B208C3-9BDD-4A81-AB84-A9424F6449BE}" destId="{0144DA75-E0CC-4F93-9906-02F52697650A}" srcOrd="5" destOrd="0" parTransId="{F0F515AE-CFA1-41C4-958A-FE697EB7E65D}" sibTransId="{6E78B670-4515-4705-8BD7-EC25F9878FFC}"/>
    <dgm:cxn modelId="{27EC4B51-DB07-49B1-AD2A-520D2B386792}" type="presOf" srcId="{9609C985-3E44-4F65-906C-604AE64A6518}" destId="{34493BAF-7C20-4313-A66B-DDBE19BC92B4}" srcOrd="0" destOrd="0" presId="urn:microsoft.com/office/officeart/2008/layout/VerticalCurvedList"/>
    <dgm:cxn modelId="{2E97F244-1607-466F-A7F6-969D83A268C2}" type="presOf" srcId="{50ACA8DA-B49F-4CD0-9A64-EEDB6C3C80CB}" destId="{6B907670-D815-4403-AEFB-ED55A473D09F}" srcOrd="0" destOrd="0" presId="urn:microsoft.com/office/officeart/2008/layout/VerticalCurvedList"/>
    <dgm:cxn modelId="{71983BDB-D0E8-46F1-A172-8A1056C29FD1}" type="presOf" srcId="{E3B208C3-9BDD-4A81-AB84-A9424F6449BE}" destId="{A98B51E3-538D-4998-B018-C63975D9B806}" srcOrd="0" destOrd="0" presId="urn:microsoft.com/office/officeart/2008/layout/VerticalCurvedList"/>
    <dgm:cxn modelId="{9B0428FD-7062-46B3-B432-874B33A3D97C}" type="presOf" srcId="{FF467BBF-A807-451D-BD7F-2CA5958CC766}" destId="{93FA1D2B-D834-4738-A25E-641BC2FC3728}" srcOrd="0" destOrd="0" presId="urn:microsoft.com/office/officeart/2008/layout/VerticalCurvedList"/>
    <dgm:cxn modelId="{33657CC0-F866-4461-8BCC-7529A832C5CF}" type="presOf" srcId="{FB8760DC-E597-4D1D-96E3-2143CDDD3EE5}" destId="{FA0DAECD-585D-49A0-B75D-AB9546518343}" srcOrd="0" destOrd="0" presId="urn:microsoft.com/office/officeart/2008/layout/VerticalCurvedList"/>
    <dgm:cxn modelId="{2C74E31D-D646-46CD-9C47-D7BDFAA98C67}" srcId="{E3B208C3-9BDD-4A81-AB84-A9424F6449BE}" destId="{C383225A-530E-4B9C-9E11-2D90AF56A72A}" srcOrd="1" destOrd="0" parTransId="{080A1CEF-1D70-4ADE-8BB7-AD68B3F0C0B1}" sibTransId="{E72476ED-C66F-49A9-AA03-2B1402935EDC}"/>
    <dgm:cxn modelId="{9A237649-EE5E-48C3-9D4D-786B663D5135}" srcId="{E3B208C3-9BDD-4A81-AB84-A9424F6449BE}" destId="{0345B0D5-7F46-4848-A8B4-E35F0328208E}" srcOrd="2" destOrd="0" parTransId="{746A0478-CE47-4D43-AB08-B8712BFCF41C}" sibTransId="{C1293252-12DF-4429-A557-DF3843AEA517}"/>
    <dgm:cxn modelId="{94D00813-BCA0-47B6-9D1E-58A31C10F892}" type="presOf" srcId="{EAC23D7D-6519-46E9-956C-35E5198893A9}" destId="{B48B8FEB-0E2B-4425-9E28-A0AD3E57CD71}" srcOrd="0" destOrd="0" presId="urn:microsoft.com/office/officeart/2008/layout/VerticalCurvedList"/>
    <dgm:cxn modelId="{5288DB69-B64F-46FD-B20F-66BF94A3650F}" srcId="{E3B208C3-9BDD-4A81-AB84-A9424F6449BE}" destId="{FB8760DC-E597-4D1D-96E3-2143CDDD3EE5}" srcOrd="0" destOrd="0" parTransId="{698660DA-088C-43DF-85F6-0D477C077448}" sibTransId="{50ACA8DA-B49F-4CD0-9A64-EEDB6C3C80CB}"/>
    <dgm:cxn modelId="{E9E408D8-B822-480B-B842-BF9FDEBD2489}" type="presOf" srcId="{C383225A-530E-4B9C-9E11-2D90AF56A72A}" destId="{B0FD5B2E-F83E-4FFC-AE25-C078A34DB482}" srcOrd="0" destOrd="0" presId="urn:microsoft.com/office/officeart/2008/layout/VerticalCurvedList"/>
    <dgm:cxn modelId="{FEB8A721-AADB-4FB6-B6B2-1EC9FA0F6832}" type="presOf" srcId="{0345B0D5-7F46-4848-A8B4-E35F0328208E}" destId="{AF3509C3-0A78-418D-B31E-18129FBCBCC2}" srcOrd="0" destOrd="0" presId="urn:microsoft.com/office/officeart/2008/layout/VerticalCurvedList"/>
    <dgm:cxn modelId="{E1E68230-4D48-4962-8242-A1B10F7D95F4}" srcId="{E3B208C3-9BDD-4A81-AB84-A9424F6449BE}" destId="{9609C985-3E44-4F65-906C-604AE64A6518}" srcOrd="6" destOrd="0" parTransId="{569C5A76-843E-47C5-8300-3D3B2B47FF33}" sibTransId="{7E43FFE2-EE4A-4578-BF66-549EB284E204}"/>
    <dgm:cxn modelId="{1BC41F57-4728-4886-9E5B-E4A2FCD2650B}" type="presParOf" srcId="{A98B51E3-538D-4998-B018-C63975D9B806}" destId="{330C6C3B-EC60-46C1-839E-E3EDB43CDE40}" srcOrd="0" destOrd="0" presId="urn:microsoft.com/office/officeart/2008/layout/VerticalCurvedList"/>
    <dgm:cxn modelId="{09417D25-C292-4B0E-9C98-FD9FF21F76FD}" type="presParOf" srcId="{330C6C3B-EC60-46C1-839E-E3EDB43CDE40}" destId="{F919EC73-54E2-434F-9494-AC63C9B3CF17}" srcOrd="0" destOrd="0" presId="urn:microsoft.com/office/officeart/2008/layout/VerticalCurvedList"/>
    <dgm:cxn modelId="{76C062E6-BD32-4B15-944F-CFE309DE680A}" type="presParOf" srcId="{F919EC73-54E2-434F-9494-AC63C9B3CF17}" destId="{959A10DE-1CA2-41DA-934C-47D7B1A26DBF}" srcOrd="0" destOrd="0" presId="urn:microsoft.com/office/officeart/2008/layout/VerticalCurvedList"/>
    <dgm:cxn modelId="{41A53C5D-D699-47D3-A64A-211A8B9E0F31}" type="presParOf" srcId="{F919EC73-54E2-434F-9494-AC63C9B3CF17}" destId="{6B907670-D815-4403-AEFB-ED55A473D09F}" srcOrd="1" destOrd="0" presId="urn:microsoft.com/office/officeart/2008/layout/VerticalCurvedList"/>
    <dgm:cxn modelId="{EB48CA74-91D9-4F89-B225-78D202D2B26B}" type="presParOf" srcId="{F919EC73-54E2-434F-9494-AC63C9B3CF17}" destId="{357457A7-42DA-4651-A8CA-9152D9E66425}" srcOrd="2" destOrd="0" presId="urn:microsoft.com/office/officeart/2008/layout/VerticalCurvedList"/>
    <dgm:cxn modelId="{DC301C97-E154-4723-B584-85B215B61E71}" type="presParOf" srcId="{F919EC73-54E2-434F-9494-AC63C9B3CF17}" destId="{0B535338-1066-4527-9D93-90F4E8DD3E2F}" srcOrd="3" destOrd="0" presId="urn:microsoft.com/office/officeart/2008/layout/VerticalCurvedList"/>
    <dgm:cxn modelId="{4807DA05-2244-4769-B456-CE0B3DBB983E}" type="presParOf" srcId="{330C6C3B-EC60-46C1-839E-E3EDB43CDE40}" destId="{FA0DAECD-585D-49A0-B75D-AB9546518343}" srcOrd="1" destOrd="0" presId="urn:microsoft.com/office/officeart/2008/layout/VerticalCurvedList"/>
    <dgm:cxn modelId="{E5B9B9E6-F764-44B1-AF17-E38B485E032A}" type="presParOf" srcId="{330C6C3B-EC60-46C1-839E-E3EDB43CDE40}" destId="{9ADEB74F-F1D7-4D0D-B481-233B2C8D7342}" srcOrd="2" destOrd="0" presId="urn:microsoft.com/office/officeart/2008/layout/VerticalCurvedList"/>
    <dgm:cxn modelId="{D4E1BAAF-BB65-490D-871B-E35CCDCF68E8}" type="presParOf" srcId="{9ADEB74F-F1D7-4D0D-B481-233B2C8D7342}" destId="{C69D2F2D-BDE6-428F-8095-C7522076F661}" srcOrd="0" destOrd="0" presId="urn:microsoft.com/office/officeart/2008/layout/VerticalCurvedList"/>
    <dgm:cxn modelId="{82389AFA-64B6-4F9D-9C69-5717CD92151E}" type="presParOf" srcId="{330C6C3B-EC60-46C1-839E-E3EDB43CDE40}" destId="{B0FD5B2E-F83E-4FFC-AE25-C078A34DB482}" srcOrd="3" destOrd="0" presId="urn:microsoft.com/office/officeart/2008/layout/VerticalCurvedList"/>
    <dgm:cxn modelId="{988477FB-A1B4-4826-97E7-DF0FF936E109}" type="presParOf" srcId="{330C6C3B-EC60-46C1-839E-E3EDB43CDE40}" destId="{24612562-E769-40F0-B548-381D47217E0F}" srcOrd="4" destOrd="0" presId="urn:microsoft.com/office/officeart/2008/layout/VerticalCurvedList"/>
    <dgm:cxn modelId="{DA2ED4B5-35D9-4789-9A52-5EA6D4BF360D}" type="presParOf" srcId="{24612562-E769-40F0-B548-381D47217E0F}" destId="{530BC85D-DA91-40BE-8275-636A18D53BA6}" srcOrd="0" destOrd="0" presId="urn:microsoft.com/office/officeart/2008/layout/VerticalCurvedList"/>
    <dgm:cxn modelId="{61E70D43-525D-4E2C-8418-710C06003F75}" type="presParOf" srcId="{330C6C3B-EC60-46C1-839E-E3EDB43CDE40}" destId="{AF3509C3-0A78-418D-B31E-18129FBCBCC2}" srcOrd="5" destOrd="0" presId="urn:microsoft.com/office/officeart/2008/layout/VerticalCurvedList"/>
    <dgm:cxn modelId="{F3DDCC8C-2A70-49DD-A659-41313BF26BDB}" type="presParOf" srcId="{330C6C3B-EC60-46C1-839E-E3EDB43CDE40}" destId="{2DB9FFE3-E0E1-453A-932E-94C99E52F89F}" srcOrd="6" destOrd="0" presId="urn:microsoft.com/office/officeart/2008/layout/VerticalCurvedList"/>
    <dgm:cxn modelId="{6A10B255-D1BD-4F5D-81EC-356FBA0C9974}" type="presParOf" srcId="{2DB9FFE3-E0E1-453A-932E-94C99E52F89F}" destId="{4D2F1971-6A40-43FC-AC66-91CB3E0CBE01}" srcOrd="0" destOrd="0" presId="urn:microsoft.com/office/officeart/2008/layout/VerticalCurvedList"/>
    <dgm:cxn modelId="{81FA7FEA-93EC-42F8-8B19-34D3D6008FD9}" type="presParOf" srcId="{330C6C3B-EC60-46C1-839E-E3EDB43CDE40}" destId="{B48B8FEB-0E2B-4425-9E28-A0AD3E57CD71}" srcOrd="7" destOrd="0" presId="urn:microsoft.com/office/officeart/2008/layout/VerticalCurvedList"/>
    <dgm:cxn modelId="{7CC5D49E-196B-46B8-9018-5C6DD582658D}" type="presParOf" srcId="{330C6C3B-EC60-46C1-839E-E3EDB43CDE40}" destId="{E0F50CB4-F144-4671-AD0B-598E2ED95332}" srcOrd="8" destOrd="0" presId="urn:microsoft.com/office/officeart/2008/layout/VerticalCurvedList"/>
    <dgm:cxn modelId="{A13D9128-FA65-4FD1-8559-E58E41C3FCF0}" type="presParOf" srcId="{E0F50CB4-F144-4671-AD0B-598E2ED95332}" destId="{F00470F1-EAD7-4C11-A761-E60BE2A9F1DD}" srcOrd="0" destOrd="0" presId="urn:microsoft.com/office/officeart/2008/layout/VerticalCurvedList"/>
    <dgm:cxn modelId="{040A6261-CD8E-4B82-8786-FE69DCB53F53}" type="presParOf" srcId="{330C6C3B-EC60-46C1-839E-E3EDB43CDE40}" destId="{93FA1D2B-D834-4738-A25E-641BC2FC3728}" srcOrd="9" destOrd="0" presId="urn:microsoft.com/office/officeart/2008/layout/VerticalCurvedList"/>
    <dgm:cxn modelId="{C66FB130-9B9C-4573-9875-0E4D5B792711}" type="presParOf" srcId="{330C6C3B-EC60-46C1-839E-E3EDB43CDE40}" destId="{8706A904-CDEE-49A4-BDA9-A775C5171C93}" srcOrd="10" destOrd="0" presId="urn:microsoft.com/office/officeart/2008/layout/VerticalCurvedList"/>
    <dgm:cxn modelId="{BC8DE869-DC39-4F56-864E-044630E0A714}" type="presParOf" srcId="{8706A904-CDEE-49A4-BDA9-A775C5171C93}" destId="{E94B60E3-F06B-4EFE-AACB-4BD3FFE93BFE}" srcOrd="0" destOrd="0" presId="urn:microsoft.com/office/officeart/2008/layout/VerticalCurvedList"/>
    <dgm:cxn modelId="{F479FC9A-0292-4C94-8BCD-F62862CBA0E8}" type="presParOf" srcId="{330C6C3B-EC60-46C1-839E-E3EDB43CDE40}" destId="{51845AD4-CB6F-42FB-8A53-A7EAA913FF47}" srcOrd="11" destOrd="0" presId="urn:microsoft.com/office/officeart/2008/layout/VerticalCurvedList"/>
    <dgm:cxn modelId="{0E25666A-8F1E-421F-ACD5-9A64BD52ABD9}" type="presParOf" srcId="{330C6C3B-EC60-46C1-839E-E3EDB43CDE40}" destId="{82C08768-E4B0-4534-8421-48A67783D0E5}" srcOrd="12" destOrd="0" presId="urn:microsoft.com/office/officeart/2008/layout/VerticalCurvedList"/>
    <dgm:cxn modelId="{4688530F-C8B4-487A-BADB-F70A42A0C5A7}" type="presParOf" srcId="{82C08768-E4B0-4534-8421-48A67783D0E5}" destId="{E6B40F67-E552-4CA8-B4CE-71568CF3D05E}" srcOrd="0" destOrd="0" presId="urn:microsoft.com/office/officeart/2008/layout/VerticalCurvedList"/>
    <dgm:cxn modelId="{5FD31DA0-961B-4CD0-8A31-7C058B00A4F4}" type="presParOf" srcId="{330C6C3B-EC60-46C1-839E-E3EDB43CDE40}" destId="{34493BAF-7C20-4313-A66B-DDBE19BC92B4}" srcOrd="13" destOrd="0" presId="urn:microsoft.com/office/officeart/2008/layout/VerticalCurvedList"/>
    <dgm:cxn modelId="{C6FB49A7-390D-4633-AD09-A91BF577C512}" type="presParOf" srcId="{330C6C3B-EC60-46C1-839E-E3EDB43CDE40}" destId="{4AA39390-CC4B-4F99-ADC2-06A12549D1FD}" srcOrd="14" destOrd="0" presId="urn:microsoft.com/office/officeart/2008/layout/VerticalCurvedList"/>
    <dgm:cxn modelId="{8A0B016B-9AA9-4FF9-8ABA-CAFB041285DC}" type="presParOf" srcId="{4AA39390-CC4B-4F99-ADC2-06A12549D1FD}" destId="{0ECDD34E-CA37-4132-9F22-810072B09C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AFF35BAE-0E0C-42A9-86C4-402F0121AE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6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3" y="0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>
            <a:lvl1pPr algn="r"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1" y="4717985"/>
            <a:ext cx="4986633" cy="44632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defTabSz="917922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3" y="9429677"/>
            <a:ext cx="2945293" cy="4969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786" tIns="45895" rIns="91786" bIns="45895" numCol="1" anchor="b" anchorCtr="0" compatLnSpc="1">
            <a:prstTxWarp prst="textNoShape">
              <a:avLst/>
            </a:prstTxWarp>
          </a:bodyPr>
          <a:lstStyle>
            <a:lvl1pPr algn="r" defTabSz="917087">
              <a:defRPr sz="1200">
                <a:latin typeface="Times New Roman" panose="02020603050405020304" pitchFamily="18" charset="0"/>
              </a:defRPr>
            </a:lvl1pPr>
          </a:lstStyle>
          <a:p>
            <a:fld id="{358E5C20-1A90-4F2F-AA21-106B6BAC45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076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E5C20-1A90-4F2F-AA21-106B6BAC4518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9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B89E4-11D1-4DC1-AEDA-30988EA037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CC065-158D-4E6C-B395-1FC8330718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3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D7AE1-9134-4319-818A-84F0787BD3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947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DFD7-3AEE-46F0-AA6F-CDBC887FE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41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2"/>
            <a:ext cx="8229600" cy="5727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8D62-4870-4264-95AA-B0506A5952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46719-E1EF-4585-A0C9-5E3C3D1A80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59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334E6-9331-43C0-AEF1-E3F4F3957B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875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757A-2141-460F-9258-F0B9065A32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42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A505A-A064-4E3D-AC8B-7529F1AF32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E45DA-93A2-42F4-A2E6-7BEE9F1B80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3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559CF-5AA0-4976-89EC-B1DBD58D68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71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B34A6-F0AF-45D6-93D1-4680742FA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4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0FB0A-CC5F-4D30-B1B9-21DC105412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1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1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FFE496-05FA-489A-8F6A-724690EDCC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3524855-9D29-4959-8FFB-3FF0DC98F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67" y="2853361"/>
            <a:ext cx="5683801" cy="2929901"/>
          </a:xfrm>
          <a:prstGeom prst="rect">
            <a:avLst/>
          </a:prstGeom>
        </p:spPr>
      </p:pic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16768" y="1760024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b="1" cap="all" dirty="0">
                <a:solidFill>
                  <a:srgbClr val="082FAC"/>
                </a:solidFill>
              </a:rPr>
              <a:t>Аварийность и травматизм при эксплуатации подъемных </a:t>
            </a:r>
            <a:r>
              <a:rPr lang="ru-RU" b="1" cap="all" dirty="0" smtClean="0">
                <a:solidFill>
                  <a:srgbClr val="082FAC"/>
                </a:solidFill>
              </a:rPr>
              <a:t>сооружений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053" name="Group 36"/>
          <p:cNvGrpSpPr>
            <a:grpSpLocks/>
          </p:cNvGrpSpPr>
          <p:nvPr/>
        </p:nvGrpSpPr>
        <p:grpSpPr bwMode="auto">
          <a:xfrm>
            <a:off x="0" y="127000"/>
            <a:ext cx="9144000" cy="1611313"/>
            <a:chOff x="0" y="-251"/>
            <a:chExt cx="5760" cy="1015"/>
          </a:xfrm>
        </p:grpSpPr>
        <p:sp>
          <p:nvSpPr>
            <p:cNvPr id="206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327" y="-251"/>
              <a:ext cx="5241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206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5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38207" y="5877272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91793" y="6348639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40960" y="6492969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20654" y="1205170"/>
            <a:ext cx="8280920" cy="927685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</a:t>
            </a:r>
            <a:r>
              <a:rPr lang="ru-RU" sz="1600" b="1" dirty="0" smtClean="0"/>
              <a:t>крана-манипулятора с групповым несчастным </a:t>
            </a:r>
            <a:r>
              <a:rPr lang="ru-RU" sz="1600" b="1" dirty="0"/>
              <a:t>случаем </a:t>
            </a:r>
            <a:endParaRPr lang="ru-RU" sz="1600" b="1" dirty="0" smtClean="0"/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 smtClean="0"/>
              <a:t>в </a:t>
            </a:r>
            <a:r>
              <a:rPr lang="ru-RU" sz="1600" b="1" dirty="0"/>
              <a:t>ООО «</a:t>
            </a:r>
            <a:r>
              <a:rPr lang="ru-RU" sz="1600" b="1" dirty="0" err="1"/>
              <a:t>Трансстроймеханизация</a:t>
            </a:r>
            <a:r>
              <a:rPr lang="ru-RU" sz="1600" b="1" dirty="0" smtClean="0"/>
              <a:t>»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687698" y="6466676"/>
            <a:ext cx="46787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3" name="Picture 3" descr="E:\09.04.2020\Доклад 2025\Для публичных слушаний\ТТМ\PHOTO-2024-08-29-15-41-5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" b="7134"/>
          <a:stretch/>
        </p:blipFill>
        <p:spPr bwMode="auto">
          <a:xfrm>
            <a:off x="185498" y="4742086"/>
            <a:ext cx="1737252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E:\09.04.2020\Доклад 2025\Для публичных слушаний\ТТМ\PHOTO-2024-08-29-15-42-03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9"/>
          <a:stretch/>
        </p:blipFill>
        <p:spPr bwMode="auto">
          <a:xfrm>
            <a:off x="7086719" y="4769682"/>
            <a:ext cx="1824707" cy="169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E:\09.04.2020\Доклад 2025\Для публичных слушаний\ТТМ\PHOTO-2024-08-29-15-42-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8"/>
          <a:stretch/>
        </p:blipFill>
        <p:spPr bwMode="auto">
          <a:xfrm>
            <a:off x="7076868" y="2226552"/>
            <a:ext cx="1824706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9" name="Picture 9" descr="E:\09.04.2020\Доклад 2025\Для публичных слушаний\ТТМ\PHOTO-2024-08-29-17-32-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009950" cy="401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6" name="Picture 2" descr="E:\09.04.2020\Доклад 2025\Для публичных слушаний\ТТМ\PHOTO-2024-08-29-15-42-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1" b="10051"/>
          <a:stretch/>
        </p:blipFill>
        <p:spPr bwMode="auto">
          <a:xfrm>
            <a:off x="185498" y="2217404"/>
            <a:ext cx="1784130" cy="1706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E:\09.04.2020\Доклад 2025\Для публичных слушаний\ТТМ\PHOTO-2024-08-29-15-41-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 bwMode="auto">
          <a:xfrm>
            <a:off x="1057275" y="3429000"/>
            <a:ext cx="1824706" cy="160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E:\09.04.2020\Доклад 2025\Для публичных слушаний\ТТМ\PHOTO-2024-08-29-15-41-56[2]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9"/>
          <a:stretch/>
        </p:blipFill>
        <p:spPr bwMode="auto">
          <a:xfrm>
            <a:off x="6084168" y="3429000"/>
            <a:ext cx="1784130" cy="160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48241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415BF003-9163-452C-B8F5-8286564D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D8D62-4870-4264-95AA-B0506A59527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FD8B6BE8-79DE-46D3-82CA-65ED4F8923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527049"/>
              </p:ext>
            </p:extLst>
          </p:nvPr>
        </p:nvGraphicFramePr>
        <p:xfrm>
          <a:off x="107504" y="2133621"/>
          <a:ext cx="8784976" cy="4724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615A410-2AFA-499D-BF06-8C6AE903B2AC}"/>
              </a:ext>
            </a:extLst>
          </p:cNvPr>
          <p:cNvSpPr/>
          <p:nvPr/>
        </p:nvSpPr>
        <p:spPr>
          <a:xfrm>
            <a:off x="348904" y="1487290"/>
            <a:ext cx="8784976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встречающиеся причины аварийности и травматизма </a:t>
            </a:r>
            <a:endParaRPr lang="ru-RU" b="1" dirty="0" smtClean="0">
              <a:solidFill>
                <a:srgbClr val="082FA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b="1" dirty="0">
                <a:solidFill>
                  <a:srgbClr val="082FA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подъемных сооружениях</a:t>
            </a:r>
          </a:p>
        </p:txBody>
      </p:sp>
      <p:grpSp>
        <p:nvGrpSpPr>
          <p:cNvPr id="6" name="Group 36">
            <a:extLst>
              <a:ext uri="{FF2B5EF4-FFF2-40B4-BE49-F238E27FC236}">
                <a16:creationId xmlns="" xmlns:a16="http://schemas.microsoft.com/office/drawing/2014/main" id="{EBA7E1C4-5FD1-4924-B3F8-B6142544E227}"/>
              </a:ext>
            </a:extLst>
          </p:cNvPr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7" name="Rectangle 37">
              <a:extLst>
                <a:ext uri="{FF2B5EF4-FFF2-40B4-BE49-F238E27FC236}">
                  <a16:creationId xmlns="" xmlns:a16="http://schemas.microsoft.com/office/drawing/2014/main" id="{488056B4-1F61-428B-9E7B-669E96B56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8" name="Rectangle 38">
              <a:extLst>
                <a:ext uri="{FF2B5EF4-FFF2-40B4-BE49-F238E27FC236}">
                  <a16:creationId xmlns="" xmlns:a16="http://schemas.microsoft.com/office/drawing/2014/main" id="{DD38E7CA-67BB-4717-BF46-52176443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Rectangle 39">
              <a:extLst>
                <a:ext uri="{FF2B5EF4-FFF2-40B4-BE49-F238E27FC236}">
                  <a16:creationId xmlns="" xmlns:a16="http://schemas.microsoft.com/office/drawing/2014/main" id="{67150641-812A-4F00-B6B0-A3B892024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" name="Picture 41" descr="fsetan_emblema2007">
              <a:extLst>
                <a:ext uri="{FF2B5EF4-FFF2-40B4-BE49-F238E27FC236}">
                  <a16:creationId xmlns="" xmlns:a16="http://schemas.microsoft.com/office/drawing/2014/main" id="{E0BEF8D5-0D08-435D-8E41-26824F337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FCA2C740-6729-481D-B1EA-A276DF463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748464" y="6453336"/>
            <a:ext cx="50405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2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ChangeArrowheads="1"/>
          </p:cNvSpPr>
          <p:nvPr/>
        </p:nvSpPr>
        <p:spPr bwMode="auto">
          <a:xfrm>
            <a:off x="0" y="1987550"/>
            <a:ext cx="9144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400" kern="0" dirty="0">
                <a:solidFill>
                  <a:schemeClr val="accent6"/>
                </a:solidFill>
              </a:rPr>
              <a:t>Благодарю за внимание!</a:t>
            </a: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b="1" cap="all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defRPr/>
            </a:pPr>
            <a:endParaRPr kumimoji="1"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413" name="Group 36"/>
          <p:cNvGrpSpPr>
            <a:grpSpLocks/>
          </p:cNvGrpSpPr>
          <p:nvPr/>
        </p:nvGrpSpPr>
        <p:grpSpPr bwMode="auto">
          <a:xfrm>
            <a:off x="0" y="152400"/>
            <a:ext cx="9144000" cy="1620838"/>
            <a:chOff x="0" y="-235"/>
            <a:chExt cx="5760" cy="1021"/>
          </a:xfrm>
        </p:grpSpPr>
        <p:sp>
          <p:nvSpPr>
            <p:cNvPr id="17420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kumimoji="1" lang="ru-RU" altLang="ru-RU" sz="1400" b="1">
                <a:latin typeface="Calibri" panose="020F0502020204030204" pitchFamily="34" charset="0"/>
              </a:endParaRPr>
            </a:p>
          </p:txBody>
        </p:sp>
        <p:sp>
          <p:nvSpPr>
            <p:cNvPr id="5130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31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 eaLnBrk="1" hangingPunct="1">
                <a:defRPr/>
              </a:pPr>
              <a:endParaRPr kumimoji="1" lang="ru-RU" sz="14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" name="Text Box 40"/>
            <p:cNvSpPr txBox="1">
              <a:spLocks noChangeArrowheads="1"/>
            </p:cNvSpPr>
            <p:nvPr/>
          </p:nvSpPr>
          <p:spPr bwMode="auto">
            <a:xfrm>
              <a:off x="463" y="-235"/>
              <a:ext cx="524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defRPr/>
              </a:pPr>
              <a:endParaRPr kumimoji="1"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endParaRP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Центральное управление Федеральной службы по экологическому, 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r>
                <a:rPr kumimoji="1" lang="ru-RU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Calibri" pitchFamily="34" charset="0"/>
                </a:rPr>
                <a:t>технологическому и атомному надзору</a:t>
              </a:r>
            </a:p>
          </p:txBody>
        </p:sp>
        <p:pic>
          <p:nvPicPr>
            <p:cNvPr id="17428" name="Picture 41" descr="fsetan_emblema20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37"/>
              <a:ext cx="66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321439" y="5029200"/>
            <a:ext cx="850112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 flipV="1">
            <a:off x="0" y="-987425"/>
            <a:ext cx="91440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/>
          </a:sp3d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03073" y="6535778"/>
            <a:ext cx="504056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-5022" y="466121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0847" y="1130099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altLang="ru-RU" sz="2000" b="1" i="1" dirty="0">
                <a:solidFill>
                  <a:srgbClr val="002060"/>
                </a:solidFill>
              </a:rPr>
              <a:t>ПОДНАДЗОРНЫЕ ОБЪЕКТЫ</a:t>
            </a:r>
          </a:p>
        </p:txBody>
      </p:sp>
      <p:sp>
        <p:nvSpPr>
          <p:cNvPr id="18" name="Объект 1">
            <a:extLst>
              <a:ext uri="{FF2B5EF4-FFF2-40B4-BE49-F238E27FC236}">
                <a16:creationId xmlns="" xmlns:a16="http://schemas.microsoft.com/office/drawing/2014/main" id="{ADA4CB6D-60DA-4CFF-8347-3E86013F2348}"/>
              </a:ext>
            </a:extLst>
          </p:cNvPr>
          <p:cNvSpPr txBox="1">
            <a:spLocks/>
          </p:cNvSpPr>
          <p:nvPr/>
        </p:nvSpPr>
        <p:spPr>
          <a:xfrm>
            <a:off x="4680182" y="2055217"/>
            <a:ext cx="4281585" cy="1575757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1200"/>
              </a:spcBef>
              <a:buFontTx/>
              <a:buNone/>
            </a:pPr>
            <a:r>
              <a:rPr lang="ru-RU" sz="1500" b="1" i="1" u="sng" kern="0" dirty="0">
                <a:solidFill>
                  <a:srgbClr val="002060"/>
                </a:solidFill>
                <a:cs typeface="Times New Roman" pitchFamily="18" charset="0"/>
              </a:rPr>
              <a:t>Промышленная безопасность:</a:t>
            </a:r>
            <a:endParaRPr lang="ru-RU" sz="1500" kern="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sz="1500" kern="0" dirty="0">
              <a:latin typeface="+mj-lt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Поднадзорных организаций</a:t>
            </a:r>
            <a:r>
              <a:rPr lang="ru-RU" sz="1400" b="1" kern="0" dirty="0">
                <a:cs typeface="Times New Roman" pitchFamily="18" charset="0"/>
              </a:rPr>
              <a:t>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2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526 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solidFill>
                  <a:schemeClr val="tx2"/>
                </a:solidFill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Опасных производственных объектов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4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010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endParaRPr lang="ru-RU" sz="1400" b="1" i="1" kern="0" dirty="0"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sz="1400" b="1" i="1" kern="0" dirty="0">
                <a:cs typeface="Times New Roman" pitchFamily="18" charset="0"/>
              </a:rPr>
              <a:t>Подъемных сооружений </a:t>
            </a:r>
            <a:r>
              <a:rPr lang="ru-RU" sz="1400" b="1" i="1" kern="0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1400" b="1" i="1" kern="0" dirty="0" smtClean="0">
                <a:solidFill>
                  <a:srgbClr val="C00000"/>
                </a:solidFill>
                <a:cs typeface="Times New Roman" pitchFamily="18" charset="0"/>
              </a:rPr>
              <a:t>18 472</a:t>
            </a:r>
            <a:endParaRPr lang="ru-RU" sz="1400" b="1" i="1" kern="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1500" i="1" kern="0" dirty="0">
                <a:latin typeface="+mj-lt"/>
                <a:cs typeface="Times New Roman" pitchFamily="18" charset="0"/>
              </a:rPr>
              <a:t>                      </a:t>
            </a:r>
          </a:p>
          <a:p>
            <a:pPr marL="0" indent="0">
              <a:buFontTx/>
              <a:buNone/>
            </a:pPr>
            <a:endParaRPr lang="ru-RU" sz="1500" kern="0" dirty="0">
              <a:latin typeface="+mj-lt"/>
              <a:cs typeface="Times New Roman" pitchFamily="18" charset="0"/>
            </a:endParaRPr>
          </a:p>
        </p:txBody>
      </p:sp>
      <p:sp>
        <p:nvSpPr>
          <p:cNvPr id="21" name="Объект 1">
            <a:extLst>
              <a:ext uri="{FF2B5EF4-FFF2-40B4-BE49-F238E27FC236}">
                <a16:creationId xmlns="" xmlns:a16="http://schemas.microsoft.com/office/drawing/2014/main" id="{3E29C636-FA97-4B35-89C2-F75F912C31D5}"/>
              </a:ext>
            </a:extLst>
          </p:cNvPr>
          <p:cNvSpPr txBox="1">
            <a:spLocks/>
          </p:cNvSpPr>
          <p:nvPr/>
        </p:nvSpPr>
        <p:spPr bwMode="auto">
          <a:xfrm>
            <a:off x="277915" y="4212639"/>
            <a:ext cx="4392488" cy="2562674"/>
          </a:xfrm>
          <a:prstGeom prst="rect">
            <a:avLst/>
          </a:prstGeom>
          <a:solidFill>
            <a:schemeClr val="lt1">
              <a:alpha val="87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ru-RU" sz="5600" b="1" i="1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Надзор за опасными объектами (</a:t>
            </a:r>
            <a:r>
              <a:rPr lang="ru-RU" sz="5600" b="1" i="1" u="sng" dirty="0">
                <a:solidFill>
                  <a:srgbClr val="002060"/>
                </a:solidFill>
              </a:rPr>
              <a:t>лифты, подъемные платформы для инвалидов, пассажирские конвейеры и эскалаторы)</a:t>
            </a:r>
            <a:r>
              <a:rPr lang="ru-RU" sz="5200" b="1" i="1" u="sng" dirty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ru-RU" sz="4400" b="1" i="1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Поднадзорных организаций 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4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644</a:t>
            </a:r>
            <a:r>
              <a:rPr lang="ru-RU" sz="5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56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b="1" i="1" dirty="0">
                <a:solidFill>
                  <a:schemeClr val="tx2"/>
                </a:solidFill>
                <a:cs typeface="Times New Roman" pitchFamily="18" charset="0"/>
              </a:rPr>
              <a:t>Число поднадзорных объектов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78 509: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Лифтов</a:t>
            </a:r>
            <a:r>
              <a:rPr lang="ru-RU" sz="5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76 340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Эскалаторов</a:t>
            </a:r>
            <a:r>
              <a:rPr lang="ru-RU" sz="560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1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450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Пассажирских конвейеров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265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sz="5600" i="1" dirty="0">
                <a:solidFill>
                  <a:schemeClr val="tx2"/>
                </a:solidFill>
                <a:cs typeface="Times New Roman" pitchFamily="18" charset="0"/>
              </a:rPr>
              <a:t>Платформы подъемные для инвалидов </a:t>
            </a:r>
            <a:r>
              <a:rPr lang="ru-RU" sz="5600" b="1" i="1" dirty="0">
                <a:solidFill>
                  <a:srgbClr val="C00000"/>
                </a:solidFill>
                <a:cs typeface="Times New Roman" pitchFamily="18" charset="0"/>
              </a:rPr>
              <a:t>– </a:t>
            </a:r>
            <a:r>
              <a:rPr lang="ru-RU" sz="5600" b="1" i="1" dirty="0" smtClean="0">
                <a:solidFill>
                  <a:srgbClr val="C00000"/>
                </a:solidFill>
                <a:cs typeface="Times New Roman" pitchFamily="18" charset="0"/>
              </a:rPr>
              <a:t>454</a:t>
            </a:r>
            <a:endParaRPr lang="ru-RU" sz="56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22" name="Picture 28" descr="modernizatsiya1">
            <a:extLst>
              <a:ext uri="{FF2B5EF4-FFF2-40B4-BE49-F238E27FC236}">
                <a16:creationId xmlns="" xmlns:a16="http://schemas.microsoft.com/office/drawing/2014/main" id="{B9D42A54-5B94-41E2-AD99-92765760F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7193" y="4234579"/>
            <a:ext cx="3963767" cy="2301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7" descr="строит">
            <a:extLst>
              <a:ext uri="{FF2B5EF4-FFF2-40B4-BE49-F238E27FC236}">
                <a16:creationId xmlns="" xmlns:a16="http://schemas.microsoft.com/office/drawing/2014/main" id="{F04CDC41-C586-46AE-A94E-6C387154B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59" y="1785866"/>
            <a:ext cx="3991400" cy="2223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 bwMode="auto">
          <a:xfrm>
            <a:off x="8840960" y="6374667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10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127955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подвесной пассажирской канатной дороги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b="1" dirty="0"/>
              <a:t>в ООО «Эверест</a:t>
            </a:r>
            <a:r>
              <a:rPr lang="ru-RU" b="1" dirty="0" smtClean="0"/>
              <a:t>»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428744C-37DC-4525-BE1A-593022F30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/>
        </p:blipFill>
        <p:spPr>
          <a:xfrm>
            <a:off x="6698437" y="1859641"/>
            <a:ext cx="1947523" cy="2358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029793A-608E-4C5B-BC9F-70928C713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/>
          <a:stretch/>
        </p:blipFill>
        <p:spPr>
          <a:xfrm>
            <a:off x="4386038" y="1860979"/>
            <a:ext cx="1972488" cy="23582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D15A5C8F-6BDF-4D28-8CE5-11D007935F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09" y="4280212"/>
            <a:ext cx="1958817" cy="250915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EEC8EEBE-CC4B-45F8-AA89-1901A4237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6" y="1859641"/>
            <a:ext cx="3453157" cy="471907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09.04.2020\служебки и письма\2024\Авария Эверест\Фото_с_места_аварии_ООО__Эверест_\PHOTO-2024-01-19-22-11-05 (1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3972" r="22183" b="12047"/>
          <a:stretch/>
        </p:blipFill>
        <p:spPr bwMode="auto">
          <a:xfrm>
            <a:off x="6696567" y="4280212"/>
            <a:ext cx="1949393" cy="249608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48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431540" y="1179437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/>
              <a:t>Авария подвесной пассажирской канатной дороги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000" b="1" dirty="0"/>
              <a:t>в ООО «Эверест</a:t>
            </a:r>
            <a:r>
              <a:rPr lang="ru-RU" sz="2000" b="1" dirty="0" smtClean="0"/>
              <a:t>»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798719" y="6401635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4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3" descr="E:\09.04.2020\служебки и письма\2024\АВАРИИ\Авария Эверест\Фото_с_места_аварии_ООО__Эверест_\PHOTO-2024-01-19-22-05-2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8104"/>
            <a:ext cx="1872208" cy="249627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09.04.2020\служебки и письма\2024\АВАРИИ\Авария Эверест\Фото_с_места_аварии_ООО__Эверест_\PHOTO-2024-01-19-22-05-3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60" y="2128248"/>
            <a:ext cx="2509011" cy="188175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E:\09.04.2020\служебки и письма\2024\АВАРИИ\Авария Эверест\Фото_с_места_аварии_ООО__Эверест_\PHOTO-2024-01-19-22-05-3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2488"/>
            <a:ext cx="1839660" cy="24528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:\09.04.2020\служебки и письма\2024\АВАРИИ\Авария Эверест\Фото_с_места_аварии_ООО__Эверест_\PHOTO-2024-01-19-22-05-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84" y="2128248"/>
            <a:ext cx="3359195" cy="447892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E:\09.04.2020\служебки и письма\2024\АВАРИИ\Авария Эверест\Фото_с_места_аварии_ООО__Эверест_\PHOTO-2024-01-19-22-11-04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4" y="4666611"/>
            <a:ext cx="2509011" cy="188175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875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8170" y="1203168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козлового крана в АО «СМК</a:t>
            </a:r>
            <a:r>
              <a:rPr lang="ru-RU" b="1" dirty="0" smtClean="0"/>
              <a:t>»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FBC69C6-2C12-4966-B29C-1E73D312A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" t="25332" r="83" b="34334"/>
          <a:stretch/>
        </p:blipFill>
        <p:spPr>
          <a:xfrm>
            <a:off x="4294711" y="1601020"/>
            <a:ext cx="4256820" cy="228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25B698B-1FF1-49ED-8940-299C54606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7"/>
          <a:stretch/>
        </p:blipFill>
        <p:spPr>
          <a:xfrm>
            <a:off x="4283968" y="4005064"/>
            <a:ext cx="4256820" cy="276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E:\09.04.2020\служебки и письма\2024\АВАРИИ\Авария АО СМК\Снимо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451" y="2528081"/>
            <a:ext cx="4935442" cy="3362576"/>
          </a:xfrm>
          <a:prstGeom prst="rect">
            <a:avLst/>
          </a:prstGeom>
          <a:ln w="76200" cmpd="tri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2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389417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688170" y="1203168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b="1" dirty="0"/>
              <a:t>Авария козлового крана в АО «СМК</a:t>
            </a:r>
            <a:r>
              <a:rPr lang="ru-RU" b="1" dirty="0" smtClean="0"/>
              <a:t>»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763560" y="6374667"/>
            <a:ext cx="560968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6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2" descr="E:\09.04.2020\служебки и письма\2024\АВАРИИ\Авария АО СМК\Фото СМК\1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" r="9170" b="4873"/>
          <a:stretch/>
        </p:blipFill>
        <p:spPr bwMode="auto">
          <a:xfrm>
            <a:off x="4678104" y="1862364"/>
            <a:ext cx="4255014" cy="2111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09.04.2020\служебки и письма\2024\АВАРИИ\Авария АО СМК\Фото СМК\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r="5090" b="5380"/>
          <a:stretch/>
        </p:blipFill>
        <p:spPr bwMode="auto">
          <a:xfrm>
            <a:off x="251519" y="4194706"/>
            <a:ext cx="4213625" cy="20626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09.04.2020\служебки и письма\2024\АВАРИИ\Авария АО СМК\Фото СМК\3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r="4788" b="5380"/>
          <a:stretch/>
        </p:blipFill>
        <p:spPr bwMode="auto">
          <a:xfrm>
            <a:off x="4678104" y="4194706"/>
            <a:ext cx="4248471" cy="20626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E:\09.04.2020\служебки и письма\2024\АВАРИИ\Авария АО СМК\Фото СМК\4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b="4873"/>
          <a:stretch/>
        </p:blipFill>
        <p:spPr bwMode="auto">
          <a:xfrm>
            <a:off x="251520" y="1862364"/>
            <a:ext cx="4213624" cy="2111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03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481932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61832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автомобильного гидравлического </a:t>
            </a:r>
            <a:r>
              <a:rPr lang="ru-RU" sz="1600" b="1" dirty="0" smtClean="0"/>
              <a:t>подъемника в </a:t>
            </a:r>
            <a:r>
              <a:rPr lang="ru-RU" sz="1600" b="1" dirty="0"/>
              <a:t>МАОУ «ГМУК № 2</a:t>
            </a:r>
            <a:r>
              <a:rPr lang="ru-RU" sz="1600" b="1" dirty="0" smtClean="0"/>
              <a:t>»</a:t>
            </a: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32158" y="644606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E:\09.04.2020\Доклад 2025\Для публичных слушаний\ГМУК\16 IMG-20240709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1909904"/>
            <a:ext cx="3631940" cy="4681712"/>
          </a:xfrm>
          <a:prstGeom prst="rect">
            <a:avLst/>
          </a:prstGeom>
          <a:ln>
            <a:noFill/>
          </a:ln>
          <a:effectLst>
            <a:outerShdw blurRad="469900" dir="5880000" sx="106000" sy="106000" algn="tl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:\09.04.2020\Доклад 2025\Для публичных слушаний\ГМУК\16 IMG-20240709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7204" b="12449"/>
          <a:stretch/>
        </p:blipFill>
        <p:spPr bwMode="auto">
          <a:xfrm>
            <a:off x="758920" y="1907600"/>
            <a:ext cx="3806264" cy="4684016"/>
          </a:xfrm>
          <a:prstGeom prst="rect">
            <a:avLst/>
          </a:prstGeom>
          <a:ln>
            <a:noFill/>
          </a:ln>
          <a:effectLst>
            <a:outerShdw blurRad="469900" dir="5880000" sx="106000" sy="106000" algn="tl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71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481932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Овал 8"/>
          <p:cNvSpPr/>
          <p:nvPr/>
        </p:nvSpPr>
        <p:spPr>
          <a:xfrm>
            <a:off x="8453438" y="6356350"/>
            <a:ext cx="690562" cy="501650"/>
          </a:xfrm>
          <a:prstGeom prst="ellipse">
            <a:avLst/>
          </a:prstGeom>
          <a:noFill/>
          <a:ln>
            <a:solidFill>
              <a:srgbClr val="0070C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827584" y="1261832"/>
            <a:ext cx="8280920" cy="648072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автомобильного гидравлического </a:t>
            </a:r>
            <a:r>
              <a:rPr lang="ru-RU" sz="1600" b="1" dirty="0" smtClean="0"/>
              <a:t>подъемника в </a:t>
            </a:r>
            <a:r>
              <a:rPr lang="ru-RU" sz="1600" b="1" dirty="0"/>
              <a:t>МАОУ «ГМУК № 2</a:t>
            </a:r>
            <a:r>
              <a:rPr lang="ru-RU" sz="1600" b="1" dirty="0" smtClean="0"/>
              <a:t>»</a:t>
            </a:r>
            <a:endParaRPr lang="ru-RU" altLang="ru-RU" sz="17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32158" y="644606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8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 descr="E:\09.04.2020\Доклад 2025\Для публичных слушаний\ГМУК\16 IMG-20240709-WA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r="3811"/>
          <a:stretch/>
        </p:blipFill>
        <p:spPr bwMode="auto">
          <a:xfrm>
            <a:off x="5745426" y="1884044"/>
            <a:ext cx="3200182" cy="469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09.04.2020\Доклад 2025\Для публичных слушаний\ГМУК\16 IMG-20240709-WA0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6508"/>
          <a:stretch/>
        </p:blipFill>
        <p:spPr bwMode="auto">
          <a:xfrm>
            <a:off x="323528" y="1884044"/>
            <a:ext cx="3083641" cy="4697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09.04.2020\Доклад 2025\Для публичных слушаний\ГМУК\16 20240709_103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66" y="4315541"/>
            <a:ext cx="2040809" cy="2040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:\09.04.2020\Доклад 2025\Для публичных слушаний\ГМУК\16 20240709_1036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75" y="2060847"/>
            <a:ext cx="2054299" cy="205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045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0" y="514834"/>
            <a:ext cx="9144000" cy="1150939"/>
            <a:chOff x="0" y="119"/>
            <a:chExt cx="5760" cy="749"/>
          </a:xfrm>
        </p:grpSpPr>
        <p:sp>
          <p:nvSpPr>
            <p:cNvPr id="5" name="Rectangle 37"/>
            <p:cNvSpPr>
              <a:spLocks noChangeArrowheads="1"/>
            </p:cNvSpPr>
            <p:nvPr/>
          </p:nvSpPr>
          <p:spPr bwMode="auto">
            <a:xfrm>
              <a:off x="0" y="346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6" name="Rectangle 38"/>
            <p:cNvSpPr>
              <a:spLocks noChangeArrowheads="1"/>
            </p:cNvSpPr>
            <p:nvPr/>
          </p:nvSpPr>
          <p:spPr bwMode="auto">
            <a:xfrm>
              <a:off x="0" y="458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0" y="401"/>
              <a:ext cx="5760" cy="81"/>
            </a:xfrm>
            <a:prstGeom prst="rect">
              <a:avLst/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/>
            <a:lstStyle/>
            <a:p>
              <a:pPr>
                <a:defRPr/>
              </a:pPr>
              <a:endParaRPr kumimoji="1" lang="ru-RU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1" descr="fsetan_emblema200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9"/>
              <a:ext cx="66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27584" y="191484"/>
            <a:ext cx="7772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Центральное Управление Федеральной службы по экологическому, </a:t>
            </a:r>
            <a:b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</a:br>
            <a:r>
              <a:rPr kumimoji="1" lang="ru-RU" sz="1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технологическому и атомному надзору</a:t>
            </a:r>
          </a:p>
        </p:txBody>
      </p:sp>
      <p:sp>
        <p:nvSpPr>
          <p:cNvPr id="20" name="Скругленный прямоугольник 1"/>
          <p:cNvSpPr>
            <a:spLocks noChangeArrowheads="1"/>
          </p:cNvSpPr>
          <p:nvPr/>
        </p:nvSpPr>
        <p:spPr bwMode="auto">
          <a:xfrm>
            <a:off x="573324" y="1214000"/>
            <a:ext cx="8280920" cy="927685"/>
          </a:xfrm>
          <a:prstGeom prst="roundRect">
            <a:avLst>
              <a:gd name="adj" fmla="val 16667"/>
            </a:avLst>
          </a:prstGeom>
          <a:noFill/>
          <a:ln w="9525" cap="sq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endParaRPr lang="ru-RU" altLang="ru-RU" sz="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/>
              <a:t>Авария </a:t>
            </a:r>
            <a:r>
              <a:rPr lang="ru-RU" sz="1600" b="1" dirty="0" smtClean="0"/>
              <a:t>крана-манипулятора с групповым несчастным </a:t>
            </a:r>
            <a:r>
              <a:rPr lang="ru-RU" sz="1600" b="1" dirty="0"/>
              <a:t>случаем </a:t>
            </a:r>
            <a:endParaRPr lang="ru-RU" sz="1600" b="1" dirty="0" smtClean="0"/>
          </a:p>
          <a:p>
            <a:pPr algn="ctr" eaLnBrk="1" hangingPunct="1">
              <a:spcBef>
                <a:spcPts val="0"/>
              </a:spcBef>
            </a:pPr>
            <a:r>
              <a:rPr lang="ru-RU" sz="1600" b="1" dirty="0" smtClean="0"/>
              <a:t>в </a:t>
            </a:r>
            <a:r>
              <a:rPr lang="ru-RU" sz="1600" b="1" dirty="0"/>
              <a:t>ООО «</a:t>
            </a:r>
            <a:r>
              <a:rPr lang="ru-RU" sz="1600" b="1" dirty="0" err="1"/>
              <a:t>Трансстроймеханизация</a:t>
            </a:r>
            <a:r>
              <a:rPr lang="ru-RU" sz="1600" b="1" dirty="0" smtClean="0"/>
              <a:t>»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840960" y="6434154"/>
            <a:ext cx="226900" cy="322222"/>
          </a:xfrm>
          <a:prstGeom prst="rect">
            <a:avLst/>
          </a:prstGeom>
          <a:noFill/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latin typeface="Arial" charset="0"/>
              </a:rPr>
              <a:t>9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E:\09.04.2020\Доклад 2025\Для публичных слушаний\ТТМ\PHOTO-2024-08-29-14-30-14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1" b="52775"/>
          <a:stretch/>
        </p:blipFill>
        <p:spPr bwMode="auto">
          <a:xfrm>
            <a:off x="4139952" y="2132855"/>
            <a:ext cx="4104726" cy="21516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:\09.04.2020\Доклад 2025\Для публичных слушаний\ТТМ\PHOTO-2024-08-29-17-32-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0" y="2132855"/>
            <a:ext cx="3378439" cy="45045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E:\09.04.2020\Доклад 2025\Для публичных слушаний\ТТМ\PHOTO-2024-08-29-17-32-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36"/>
          <a:stretch/>
        </p:blipFill>
        <p:spPr bwMode="auto">
          <a:xfrm>
            <a:off x="3914099" y="4432583"/>
            <a:ext cx="2913182" cy="22048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E:\09.04.2020\Доклад 2025\Для публичных слушаний\ТТМ\PHOTO-2024-08-29-17-32-2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08697"/>
            <a:ext cx="1671557" cy="2228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558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67811</TotalTime>
  <Words>344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 Light</vt:lpstr>
      <vt:lpstr>Tahoma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ГГТН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Копылов</dc:creator>
  <cp:lastModifiedBy>Киселева Екатерина Юрьевна</cp:lastModifiedBy>
  <cp:revision>2985</cp:revision>
  <cp:lastPrinted>2020-10-27T08:19:39Z</cp:lastPrinted>
  <dcterms:created xsi:type="dcterms:W3CDTF">2000-02-02T11:29:10Z</dcterms:created>
  <dcterms:modified xsi:type="dcterms:W3CDTF">2026-02-27T09:50:33Z</dcterms:modified>
</cp:coreProperties>
</file>